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4EA"/>
          </a:solidFill>
        </a:fill>
      </a:tcStyle>
    </a:wholeTbl>
    <a:band2H>
      <a:tcTxStyle b="def" i="def"/>
      <a:tcStyle>
        <a:tcBdr/>
        <a:fill>
          <a:solidFill>
            <a:srgbClr val="E6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EF1"/>
          </a:solidFill>
        </a:fill>
      </a:tcStyle>
    </a:wholeTbl>
    <a:band2H>
      <a:tcTxStyle b="def" i="def"/>
      <a:tcStyle>
        <a:tcBdr/>
        <a:fill>
          <a:solidFill>
            <a:srgbClr val="E6F6F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9CE"/>
          </a:solidFill>
        </a:fill>
      </a:tcStyle>
    </a:wholeTbl>
    <a:band2H>
      <a:tcTxStyle b="def" i="def"/>
      <a:tcStyle>
        <a:tcBdr/>
        <a:fill>
          <a:solidFill>
            <a:srgbClr val="F0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ctrTitle"/>
          </p:nvPr>
        </p:nvSpPr>
        <p:spPr>
          <a:xfrm>
            <a:off x="685800" y="1905000"/>
            <a:ext cx="7772400" cy="1695451"/>
          </a:xfrm>
          <a:prstGeom prst="rect">
            <a:avLst/>
          </a:prstGeom>
        </p:spPr>
        <p:txBody>
          <a:bodyPr/>
          <a:lstStyle/>
          <a:p>
            <a:pPr defTabSz="841247">
              <a:defRPr sz="5428">
                <a:solidFill>
                  <a:schemeClr val="accent5"/>
                </a:solidFill>
              </a:defRPr>
            </a:pPr>
            <a:br/>
            <a:r>
              <a:t>Paid MFT Internships</a:t>
            </a:r>
          </a:p>
        </p:txBody>
      </p:sp>
      <p:sp>
        <p:nvSpPr>
          <p:cNvPr id="113" name="Shape 113"/>
          <p:cNvSpPr/>
          <p:nvPr>
            <p:ph type="subTitle" sz="half" idx="1"/>
          </p:nvPr>
        </p:nvSpPr>
        <p:spPr>
          <a:xfrm>
            <a:off x="1371600" y="3505200"/>
            <a:ext cx="6400800" cy="2971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900"/>
              </a:spcBef>
              <a:defRPr sz="4000">
                <a:solidFill>
                  <a:schemeClr val="accent4"/>
                </a:solidFill>
              </a:defRPr>
            </a:pPr>
            <a:r>
              <a:t>Get Hours. Get Paid.</a:t>
            </a:r>
          </a:p>
          <a:p>
            <a:pPr>
              <a:defRPr sz="3600">
                <a:solidFill>
                  <a:schemeClr val="accent3"/>
                </a:solidFill>
              </a:defRPr>
            </a:pPr>
          </a:p>
          <a:p>
            <a:pPr>
              <a:defRPr sz="3600">
                <a:solidFill>
                  <a:schemeClr val="accent3"/>
                </a:solidFill>
              </a:defRPr>
            </a:pPr>
          </a:p>
          <a:p>
            <a:pPr>
              <a:spcBef>
                <a:spcPts val="800"/>
              </a:spcBef>
              <a:defRPr sz="3600">
                <a:solidFill>
                  <a:schemeClr val="accent3"/>
                </a:solidFill>
              </a:defRPr>
            </a:pPr>
            <a:r>
              <a:t>Presenter: Robin Andersen</a:t>
            </a:r>
          </a:p>
        </p:txBody>
      </p:sp>
      <p:pic>
        <p:nvPicPr>
          <p:cNvPr id="11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-209911"/>
            <a:ext cx="3505200" cy="350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How Does It Work?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spcBef>
                <a:spcPts val="600"/>
              </a:spcBef>
              <a:defRPr sz="2716">
                <a:solidFill>
                  <a:schemeClr val="accent4"/>
                </a:solidFill>
              </a:defRPr>
            </a:pPr>
            <a:r>
              <a:t>Paid MFT Internships locates job listings and posts them on its website and social media pages</a:t>
            </a:r>
          </a:p>
          <a:p>
            <a:pPr marL="332613" indent="-332613" defTabSz="886968">
              <a:spcBef>
                <a:spcPts val="600"/>
              </a:spcBef>
              <a:defRPr sz="2716">
                <a:solidFill>
                  <a:schemeClr val="accent4"/>
                </a:solidFill>
              </a:defRPr>
            </a:pPr>
            <a:r>
              <a:t>Followers on Facebook, Twitter, and LinkedIn receive notifications when new job listings are posted</a:t>
            </a:r>
          </a:p>
          <a:p>
            <a:pPr lvl="1" marL="720661" indent="-277177" defTabSz="886968">
              <a:spcBef>
                <a:spcPts val="500"/>
              </a:spcBef>
              <a:defRPr sz="2328">
                <a:solidFill>
                  <a:schemeClr val="accent3"/>
                </a:solidFill>
              </a:defRPr>
            </a:pPr>
            <a:r>
              <a:t>We are currently testing an e-mail alert feature as well</a:t>
            </a:r>
            <a:endParaRPr>
              <a:solidFill>
                <a:schemeClr val="accent4"/>
              </a:solidFill>
            </a:endParaRPr>
          </a:p>
          <a:p>
            <a:pPr marL="332613" indent="-332613" defTabSz="886968">
              <a:spcBef>
                <a:spcPts val="600"/>
              </a:spcBef>
              <a:defRPr sz="2716">
                <a:solidFill>
                  <a:schemeClr val="accent4"/>
                </a:solidFill>
              </a:defRPr>
            </a:pPr>
            <a:r>
              <a:t>Anyone can submit a job listing using our simple online form (PaidMFTInternships.com/Post)</a:t>
            </a:r>
          </a:p>
          <a:p>
            <a:pPr lvl="1" marL="720661" indent="-277177" defTabSz="886968">
              <a:spcBef>
                <a:spcPts val="500"/>
              </a:spcBef>
              <a:defRPr sz="2328">
                <a:solidFill>
                  <a:schemeClr val="accent3"/>
                </a:solidFill>
              </a:defRPr>
            </a:pPr>
            <a:r>
              <a:t>All submitted job listings are posted within 24 hours</a:t>
            </a:r>
            <a:endParaRPr sz="2716"/>
          </a:p>
          <a:p>
            <a:pPr lvl="1" marL="720661" indent="-277177" defTabSz="886968">
              <a:spcBef>
                <a:spcPts val="500"/>
              </a:spcBef>
              <a:defRPr sz="2328">
                <a:solidFill>
                  <a:schemeClr val="accent3"/>
                </a:solidFill>
              </a:defRPr>
            </a:pPr>
            <a:r>
              <a:t>It’s </a:t>
            </a:r>
            <a:r>
              <a:rPr b="1"/>
              <a:t>free</a:t>
            </a:r>
            <a:r>
              <a:t> to submit job listings!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Blog Articles</a:t>
            </a:r>
          </a:p>
        </p:txBody>
      </p:sp>
      <p:pic>
        <p:nvPicPr>
          <p:cNvPr id="147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5857" y="1600200"/>
            <a:ext cx="7572286" cy="4525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Newsletter</a:t>
            </a:r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2590800" y="2133600"/>
            <a:ext cx="3733800" cy="2362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1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312653"/>
            <a:ext cx="4419600" cy="5369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1338531"/>
            <a:ext cx="4495800" cy="5373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Challenges We’ve Faced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spcBef>
                <a:spcPts val="600"/>
              </a:spcBef>
              <a:defRPr sz="2772">
                <a:solidFill>
                  <a:schemeClr val="accent4"/>
                </a:solidFill>
              </a:defRPr>
            </a:pPr>
            <a:r>
              <a:t>Small team of volunteers</a:t>
            </a:r>
          </a:p>
          <a:p>
            <a:pPr marL="339470" indent="-339470" defTabSz="905255">
              <a:spcBef>
                <a:spcPts val="600"/>
              </a:spcBef>
              <a:defRPr sz="2772">
                <a:solidFill>
                  <a:schemeClr val="accent4"/>
                </a:solidFill>
              </a:defRPr>
            </a:pPr>
            <a:r>
              <a:t>Confusing terminology in job listings</a:t>
            </a:r>
          </a:p>
          <a:p>
            <a:pPr lvl="1" marL="735520" indent="-282892" defTabSz="905255">
              <a:spcBef>
                <a:spcPts val="500"/>
              </a:spcBef>
              <a:defRPr sz="2376">
                <a:solidFill>
                  <a:schemeClr val="accent3"/>
                </a:solidFill>
              </a:defRPr>
            </a:pPr>
            <a:r>
              <a:t>“License eligible” vs. “licensed waivered” vs. “pre-licensed”</a:t>
            </a:r>
          </a:p>
          <a:p>
            <a:pPr lvl="1" marL="735520" indent="-282892" defTabSz="905255">
              <a:spcBef>
                <a:spcPts val="500"/>
              </a:spcBef>
              <a:defRPr sz="2376">
                <a:solidFill>
                  <a:schemeClr val="accent3"/>
                </a:solidFill>
              </a:defRPr>
            </a:pPr>
            <a:r>
              <a:t>“Therapist” vs. “Counselor” vs. “Intern” vs. “Trainee”</a:t>
            </a:r>
            <a:endParaRPr sz="2772"/>
          </a:p>
          <a:p>
            <a:pPr lvl="1" marL="735520" indent="-282892" defTabSz="905255">
              <a:spcBef>
                <a:spcPts val="500"/>
              </a:spcBef>
              <a:defRPr sz="2376">
                <a:solidFill>
                  <a:schemeClr val="accent3"/>
                </a:solidFill>
              </a:defRPr>
            </a:pPr>
            <a:r>
              <a:t>Titles that state one thing, but descriptions state another</a:t>
            </a:r>
            <a:endParaRPr sz="2772">
              <a:solidFill>
                <a:schemeClr val="accent4"/>
              </a:solidFill>
            </a:endParaRPr>
          </a:p>
          <a:p>
            <a:pPr marL="339470" indent="-339470" defTabSz="905255">
              <a:spcBef>
                <a:spcPts val="600"/>
              </a:spcBef>
              <a:defRPr sz="2772">
                <a:solidFill>
                  <a:schemeClr val="accent4"/>
                </a:solidFill>
              </a:defRPr>
            </a:pPr>
            <a:r>
              <a:t>Employers’ lack of participation</a:t>
            </a:r>
          </a:p>
          <a:p>
            <a:pPr lvl="1" marL="735520" indent="-282892" defTabSz="905255">
              <a:spcBef>
                <a:spcPts val="500"/>
              </a:spcBef>
              <a:defRPr sz="2376">
                <a:solidFill>
                  <a:schemeClr val="accent3"/>
                </a:solidFill>
              </a:defRPr>
            </a:pPr>
            <a:r>
              <a:t>Not responding to outreach e-mails and phone calls</a:t>
            </a:r>
            <a:endParaRPr sz="2772"/>
          </a:p>
          <a:p>
            <a:pPr lvl="1" marL="735520" indent="-282892" defTabSz="905255">
              <a:spcBef>
                <a:spcPts val="500"/>
              </a:spcBef>
              <a:defRPr sz="2376">
                <a:solidFill>
                  <a:schemeClr val="accent3"/>
                </a:solidFill>
              </a:defRPr>
            </a:pPr>
            <a:r>
              <a:t>Not understanding the value of this service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What’s Next?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spcBef>
                <a:spcPts val="600"/>
              </a:spcBef>
              <a:defRPr sz="2716">
                <a:solidFill>
                  <a:schemeClr val="accent4"/>
                </a:solidFill>
              </a:defRPr>
            </a:pPr>
            <a:r>
              <a:t>Our summer plan is ambitious:</a:t>
            </a:r>
          </a:p>
          <a:p>
            <a:pPr lvl="1" marL="720661" indent="-277177" defTabSz="886968">
              <a:spcBef>
                <a:spcPts val="500"/>
              </a:spcBef>
              <a:defRPr sz="2328">
                <a:solidFill>
                  <a:schemeClr val="accent3"/>
                </a:solidFill>
              </a:defRPr>
            </a:pPr>
            <a:r>
              <a:t>Cover the entirety of California by the end of the summer!</a:t>
            </a:r>
            <a:endParaRPr sz="2716"/>
          </a:p>
          <a:p>
            <a:pPr lvl="1" marL="720661" indent="-277177" defTabSz="886968">
              <a:spcBef>
                <a:spcPts val="500"/>
              </a:spcBef>
              <a:defRPr sz="2328">
                <a:solidFill>
                  <a:schemeClr val="accent3"/>
                </a:solidFill>
              </a:defRPr>
            </a:pPr>
            <a:r>
              <a:t>Reach out to more universities so that incoming students will be aware of this service well before graduation time</a:t>
            </a:r>
            <a:endParaRPr sz="2716"/>
          </a:p>
          <a:p>
            <a:pPr lvl="1" marL="720661" indent="-277177" defTabSz="886968">
              <a:spcBef>
                <a:spcPts val="500"/>
              </a:spcBef>
              <a:defRPr sz="2328">
                <a:solidFill>
                  <a:schemeClr val="accent3"/>
                </a:solidFill>
              </a:defRPr>
            </a:pPr>
            <a:r>
              <a:t>Ramp up our efforts to create a solid volunteer base</a:t>
            </a:r>
            <a:endParaRPr>
              <a:solidFill>
                <a:schemeClr val="accent4"/>
              </a:solidFill>
            </a:endParaRPr>
          </a:p>
          <a:p>
            <a:pPr marL="332613" indent="-332613" defTabSz="886968">
              <a:spcBef>
                <a:spcPts val="600"/>
              </a:spcBef>
              <a:defRPr sz="2716">
                <a:solidFill>
                  <a:schemeClr val="accent4"/>
                </a:solidFill>
              </a:defRPr>
            </a:pPr>
            <a:r>
              <a:t>You can support our growth in a number of ways:</a:t>
            </a:r>
          </a:p>
          <a:p>
            <a:pPr lvl="1" marL="720661" indent="-277177" defTabSz="886968">
              <a:spcBef>
                <a:spcPts val="500"/>
              </a:spcBef>
              <a:defRPr sz="2328">
                <a:solidFill>
                  <a:schemeClr val="accent3"/>
                </a:solidFill>
              </a:defRPr>
            </a:pPr>
            <a:r>
              <a:t>Consider volunteering, even if just 1-2 hours per month</a:t>
            </a:r>
            <a:endParaRPr sz="2716"/>
          </a:p>
          <a:p>
            <a:pPr lvl="1" marL="720661" indent="-277177" defTabSz="886968">
              <a:spcBef>
                <a:spcPts val="500"/>
              </a:spcBef>
              <a:defRPr sz="2328">
                <a:solidFill>
                  <a:schemeClr val="accent3"/>
                </a:solidFill>
              </a:defRPr>
            </a:pPr>
            <a:r>
              <a:t>Spread the word about this valuable service</a:t>
            </a:r>
            <a:endParaRPr sz="2716"/>
          </a:p>
          <a:p>
            <a:pPr lvl="1" marL="720661" indent="-277177" defTabSz="886968">
              <a:spcBef>
                <a:spcPts val="500"/>
              </a:spcBef>
              <a:defRPr sz="2328">
                <a:solidFill>
                  <a:schemeClr val="accent3"/>
                </a:solidFill>
              </a:defRPr>
            </a:pPr>
            <a:r>
              <a:t>If you obtain a job through this service, let us know!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5"/>
                </a:solidFill>
              </a:defRPr>
            </a:pPr>
            <a:r>
              <a:t>Wait, Is This Really </a:t>
            </a:r>
            <a:r>
              <a:rPr b="1"/>
              <a:t>Free</a:t>
            </a:r>
            <a:r>
              <a:t>?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9184" indent="-329184" defTabSz="877823">
              <a:lnSpc>
                <a:spcPct val="90000"/>
              </a:lnSpc>
              <a:spcBef>
                <a:spcPts val="600"/>
              </a:spcBef>
              <a:defRPr sz="2688">
                <a:solidFill>
                  <a:schemeClr val="accent4"/>
                </a:solidFill>
              </a:defRPr>
            </a:pPr>
            <a:r>
              <a:t>Short answer: YES!</a:t>
            </a:r>
          </a:p>
          <a:p>
            <a:pPr marL="329184" indent="-329184" defTabSz="877823">
              <a:lnSpc>
                <a:spcPct val="90000"/>
              </a:lnSpc>
              <a:spcBef>
                <a:spcPts val="600"/>
              </a:spcBef>
              <a:defRPr sz="2688">
                <a:solidFill>
                  <a:schemeClr val="accent4"/>
                </a:solidFill>
              </a:defRPr>
            </a:pPr>
            <a:r>
              <a:t>Long answer:</a:t>
            </a:r>
          </a:p>
          <a:p>
            <a:pPr lvl="1" marL="713231" indent="-274320" defTabSz="877823">
              <a:lnSpc>
                <a:spcPct val="90000"/>
              </a:lnSpc>
              <a:spcBef>
                <a:spcPts val="500"/>
              </a:spcBef>
              <a:defRPr sz="2304">
                <a:solidFill>
                  <a:schemeClr val="accent3"/>
                </a:solidFill>
              </a:defRPr>
            </a:pPr>
            <a:r>
              <a:t>Interns: You have already accrued more than your fair share of expenses while earning your Master’s degree. You will continue to pay for registration renewals, study prep materials, workshops/trainings, etc. We don’t believe it’s fair to charge you a subscription fee in order to access these job listings. Yes, this service is </a:t>
            </a:r>
            <a:r>
              <a:rPr b="1"/>
              <a:t>free </a:t>
            </a:r>
            <a:r>
              <a:t>for you.</a:t>
            </a:r>
            <a:endParaRPr sz="2688"/>
          </a:p>
          <a:p>
            <a:pPr lvl="1" marL="713231" indent="-274320" defTabSz="877823">
              <a:lnSpc>
                <a:spcPct val="90000"/>
              </a:lnSpc>
              <a:spcBef>
                <a:spcPts val="600"/>
              </a:spcBef>
              <a:defRPr sz="2304">
                <a:solidFill>
                  <a:schemeClr val="accent3"/>
                </a:solidFill>
              </a:defRPr>
            </a:pPr>
            <a:r>
              <a:t>Employers: Thank you for paying MFT registered interns. We are more than happy to share your job listings with our followers.</a:t>
            </a:r>
            <a:r>
              <a:rPr sz="2688">
                <a:solidFill>
                  <a:schemeClr val="accent4"/>
                </a:solidFill>
              </a:rPr>
              <a:t> </a:t>
            </a:r>
            <a:r>
              <a:t>Yes, this service is </a:t>
            </a:r>
            <a:r>
              <a:rPr b="1"/>
              <a:t>free</a:t>
            </a:r>
            <a:r>
              <a:t> for you as well.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How Did It Get Started?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>
                <a:solidFill>
                  <a:schemeClr val="accent4"/>
                </a:solidFill>
              </a:defRPr>
            </a:pPr>
            <a:r>
              <a:t>In August 2015, I realized the following:</a:t>
            </a:r>
          </a:p>
          <a:p>
            <a:pPr lvl="1" marL="742950" indent="-285750">
              <a:spcBef>
                <a:spcPts val="500"/>
              </a:spcBef>
              <a:defRPr sz="2400">
                <a:solidFill>
                  <a:schemeClr val="accent3"/>
                </a:solidFill>
              </a:defRPr>
            </a:pPr>
            <a:r>
              <a:t>Nothing like this existed</a:t>
            </a:r>
            <a:endParaRPr sz="2800"/>
          </a:p>
          <a:p>
            <a:pPr lvl="1" marL="742950" indent="-285750">
              <a:spcBef>
                <a:spcPts val="500"/>
              </a:spcBef>
              <a:defRPr sz="2400">
                <a:solidFill>
                  <a:schemeClr val="accent3"/>
                </a:solidFill>
              </a:defRPr>
            </a:pPr>
            <a:r>
              <a:t>Something like this needed to exist</a:t>
            </a:r>
            <a:endParaRPr sz="2800"/>
          </a:p>
          <a:p>
            <a:pPr lvl="1" marL="742950" indent="-285750">
              <a:spcBef>
                <a:spcPts val="500"/>
              </a:spcBef>
              <a:defRPr sz="2400">
                <a:solidFill>
                  <a:schemeClr val="accent3"/>
                </a:solidFill>
              </a:defRPr>
            </a:pPr>
            <a:r>
              <a:t>I had the ability to create this</a:t>
            </a:r>
            <a:endParaRPr sz="2800"/>
          </a:p>
          <a:p>
            <a:pPr>
              <a:spcBef>
                <a:spcPts val="600"/>
              </a:spcBef>
              <a:defRPr sz="2800">
                <a:solidFill>
                  <a:schemeClr val="accent4"/>
                </a:solidFill>
              </a:defRPr>
            </a:pPr>
            <a:r>
              <a:t>In September 2015, Paid MFT Internships was launched and word began to spread to interns</a:t>
            </a:r>
          </a:p>
          <a:p>
            <a:pPr>
              <a:spcBef>
                <a:spcPts val="600"/>
              </a:spcBef>
              <a:defRPr sz="2800">
                <a:solidFill>
                  <a:schemeClr val="accent4"/>
                </a:solidFill>
              </a:defRPr>
            </a:pPr>
            <a:r>
              <a:t>Nine months later, Paid MFT Internships is growing at an exponential rate!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What Have I Learned From This?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>
                <a:solidFill>
                  <a:schemeClr val="accent4"/>
                </a:solidFill>
              </a:defRPr>
            </a:pPr>
            <a:r>
              <a:t>There ARE paid internships – and lots of them!</a:t>
            </a:r>
          </a:p>
          <a:p>
            <a:pPr>
              <a:spcBef>
                <a:spcPts val="600"/>
              </a:spcBef>
              <a:defRPr sz="2800">
                <a:solidFill>
                  <a:schemeClr val="accent4"/>
                </a:solidFill>
              </a:defRPr>
            </a:pPr>
            <a:r>
              <a:t>It IS possible to stand out in our field when you:</a:t>
            </a:r>
          </a:p>
          <a:p>
            <a:pPr lvl="1" marL="742950" indent="-285750">
              <a:spcBef>
                <a:spcPts val="500"/>
              </a:spcBef>
              <a:defRPr sz="2400">
                <a:solidFill>
                  <a:schemeClr val="accent3"/>
                </a:solidFill>
              </a:defRPr>
            </a:pPr>
            <a:r>
              <a:t>Explore what gaps exist in our field</a:t>
            </a:r>
            <a:endParaRPr sz="2800"/>
          </a:p>
          <a:p>
            <a:pPr lvl="1" marL="742950" indent="-285750">
              <a:spcBef>
                <a:spcPts val="500"/>
              </a:spcBef>
              <a:defRPr sz="2400">
                <a:solidFill>
                  <a:schemeClr val="accent3"/>
                </a:solidFill>
              </a:defRPr>
            </a:pPr>
            <a:r>
              <a:t>Focus on your non-clinical strengths</a:t>
            </a:r>
            <a:endParaRPr sz="2800"/>
          </a:p>
          <a:p>
            <a:pPr lvl="1" marL="742950" indent="-285750">
              <a:spcBef>
                <a:spcPts val="500"/>
              </a:spcBef>
              <a:defRPr sz="2400">
                <a:solidFill>
                  <a:schemeClr val="accent3"/>
                </a:solidFill>
              </a:defRPr>
            </a:pPr>
            <a:r>
              <a:t>Step outside of your comfort zone</a:t>
            </a:r>
            <a:endParaRPr sz="2800"/>
          </a:p>
          <a:p>
            <a:pPr>
              <a:spcBef>
                <a:spcPts val="600"/>
              </a:spcBef>
              <a:defRPr sz="2800">
                <a:solidFill>
                  <a:schemeClr val="accent4"/>
                </a:solidFill>
              </a:defRPr>
            </a:pPr>
            <a:r>
              <a:t>Like-minded people WILL support you if they believe in you and what you are trying to accomplish</a:t>
            </a:r>
          </a:p>
          <a:p>
            <a:pPr>
              <a:spcBef>
                <a:spcPts val="600"/>
              </a:spcBef>
              <a:defRPr sz="2800">
                <a:solidFill>
                  <a:schemeClr val="accent4"/>
                </a:solidFill>
              </a:defRPr>
            </a:pPr>
            <a:r>
              <a:t>We have a long way to go if we want paid internships to become the norm in California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What’s Next?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2613" indent="-332613" defTabSz="886968">
              <a:spcBef>
                <a:spcPts val="600"/>
              </a:spcBef>
              <a:defRPr sz="2716">
                <a:solidFill>
                  <a:schemeClr val="accent4"/>
                </a:solidFill>
              </a:defRPr>
            </a:pPr>
            <a:r>
              <a:t>Paid MFT Internships’ long-term goal is to include job listings for all of California, and even other states!</a:t>
            </a:r>
          </a:p>
          <a:p>
            <a:pPr marL="332613" indent="-332613" defTabSz="886968">
              <a:spcBef>
                <a:spcPts val="600"/>
              </a:spcBef>
              <a:defRPr sz="2716">
                <a:solidFill>
                  <a:schemeClr val="accent4"/>
                </a:solidFill>
              </a:defRPr>
            </a:pPr>
            <a:r>
              <a:t>We want to work with other advocates in the field to push for more recognition of MFT registered interns and the struggles they encounter</a:t>
            </a:r>
          </a:p>
          <a:p>
            <a:pPr marL="332613" indent="-332613" defTabSz="886968">
              <a:spcBef>
                <a:spcPts val="600"/>
              </a:spcBef>
              <a:defRPr sz="2716">
                <a:solidFill>
                  <a:schemeClr val="accent4"/>
                </a:solidFill>
              </a:defRPr>
            </a:pPr>
            <a:r>
              <a:t>You can support Paid MFT Internships by following us on social media and/or subscribing to our e-mail newsletter, spreading the word to interns and employers alike, and becoming a volunteer!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Questions?</a:t>
            </a:r>
          </a:p>
        </p:txBody>
      </p:sp>
      <p:pic>
        <p:nvPicPr>
          <p:cNvPr id="173" name="image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600" y="1447800"/>
            <a:ext cx="4876800" cy="5108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Who Am I?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>
                <a:solidFill>
                  <a:schemeClr val="accent4"/>
                </a:solidFill>
              </a:defRPr>
            </a:pPr>
            <a:r>
              <a:t>Owner and creator of Paid MFT Internships</a:t>
            </a:r>
            <a:endParaRPr sz="29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>
                <a:solidFill>
                  <a:schemeClr val="accent4"/>
                </a:solidFill>
              </a:defRPr>
            </a:pPr>
            <a:r>
              <a:t>I am currently working at Vista Hill’s Juvenile Drug Court program as a PAID MFT registered intern</a:t>
            </a:r>
            <a:endParaRPr sz="29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>
                <a:solidFill>
                  <a:schemeClr val="accent4"/>
                </a:solidFill>
              </a:defRPr>
            </a:pPr>
            <a:r>
              <a:t>I graduated from Pepperdine University in 2013, moved back to San Diego County, and began looking for internships with no connections to utilize</a:t>
            </a:r>
            <a:endParaRPr sz="28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>
                <a:solidFill>
                  <a:schemeClr val="accent4"/>
                </a:solidFill>
              </a:defRPr>
            </a:pPr>
            <a:r>
              <a:t>I used Craigslist to find 3 of my 4 internships</a:t>
            </a:r>
            <a:endParaRPr sz="28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>
                <a:solidFill>
                  <a:schemeClr val="accent4"/>
                </a:solidFill>
              </a:defRPr>
            </a:pPr>
            <a:r>
              <a:t>Prior to this position, I worked at: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200">
                <a:solidFill>
                  <a:schemeClr val="accent3"/>
                </a:solidFill>
              </a:defRPr>
            </a:pPr>
            <a:r>
              <a:t>The Elizabeth Hospice (unpaid)</a:t>
            </a:r>
            <a:endParaRPr sz="25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200">
                <a:solidFill>
                  <a:schemeClr val="accent3"/>
                </a:solidFill>
              </a:defRPr>
            </a:pPr>
            <a:r>
              <a:t>San Diego Center for Neurofeedback (stipend)</a:t>
            </a:r>
            <a:endParaRPr sz="25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200">
                <a:solidFill>
                  <a:schemeClr val="accent3"/>
                </a:solidFill>
              </a:defRPr>
            </a:pPr>
            <a:r>
              <a:t>Mental Health Systems (paid)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ctrTitle"/>
          </p:nvPr>
        </p:nvSpPr>
        <p:spPr>
          <a:xfrm>
            <a:off x="685800" y="1905000"/>
            <a:ext cx="7772400" cy="1695451"/>
          </a:xfrm>
          <a:prstGeom prst="rect">
            <a:avLst/>
          </a:prstGeom>
        </p:spPr>
        <p:txBody>
          <a:bodyPr/>
          <a:lstStyle/>
          <a:p>
            <a:pPr defTabSz="841247">
              <a:defRPr sz="5428">
                <a:solidFill>
                  <a:schemeClr val="accent5"/>
                </a:solidFill>
              </a:defRPr>
            </a:pPr>
            <a:br/>
            <a:r>
              <a:t>Robin Andersen</a:t>
            </a:r>
          </a:p>
        </p:txBody>
      </p:sp>
      <p:sp>
        <p:nvSpPr>
          <p:cNvPr id="176" name="Shape 176"/>
          <p:cNvSpPr/>
          <p:nvPr>
            <p:ph type="subTitle" sz="half" idx="1"/>
          </p:nvPr>
        </p:nvSpPr>
        <p:spPr>
          <a:xfrm>
            <a:off x="0" y="3886200"/>
            <a:ext cx="9144000" cy="2590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 sz="3600">
                <a:solidFill>
                  <a:schemeClr val="accent4"/>
                </a:solidFill>
              </a:defRPr>
            </a:pPr>
            <a:r>
              <a:t>Owner and Creator</a:t>
            </a:r>
          </a:p>
          <a:p>
            <a:pPr>
              <a:spcBef>
                <a:spcPts val="800"/>
              </a:spcBef>
              <a:defRPr sz="3600">
                <a:solidFill>
                  <a:schemeClr val="accent4"/>
                </a:solidFill>
              </a:defRPr>
            </a:pPr>
            <a:r>
              <a:t>of Paid MFT Internships</a:t>
            </a:r>
            <a:endParaRPr>
              <a:solidFill>
                <a:schemeClr val="accent3"/>
              </a:solidFill>
            </a:endParaRPr>
          </a:p>
          <a:p>
            <a:pPr>
              <a:defRPr sz="1800">
                <a:solidFill>
                  <a:schemeClr val="accent3"/>
                </a:solidFill>
              </a:defRPr>
            </a:pPr>
          </a:p>
          <a:p>
            <a:pPr>
              <a:spcBef>
                <a:spcPts val="800"/>
              </a:spcBef>
              <a:defRPr sz="3600">
                <a:solidFill>
                  <a:schemeClr val="accent3"/>
                </a:solidFill>
              </a:defRPr>
            </a:pPr>
            <a:r>
              <a:t>Robin@PaidMFTInternships.com</a:t>
            </a:r>
          </a:p>
        </p:txBody>
      </p:sp>
      <p:pic>
        <p:nvPicPr>
          <p:cNvPr id="17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9400" y="-209911"/>
            <a:ext cx="3505200" cy="350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How Did We Get Started?</a:t>
            </a:r>
          </a:p>
        </p:txBody>
      </p:sp>
      <p:sp>
        <p:nvSpPr>
          <p:cNvPr id="120" name="Shape 12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9184" indent="-329184" defTabSz="877823">
              <a:lnSpc>
                <a:spcPct val="90000"/>
              </a:lnSpc>
              <a:spcBef>
                <a:spcPts val="600"/>
              </a:spcBef>
              <a:defRPr sz="2688">
                <a:solidFill>
                  <a:schemeClr val="accent4"/>
                </a:solidFill>
              </a:defRPr>
            </a:pPr>
            <a:r>
              <a:t>In August 2015, I was done with my 3000 hours and getting ready to transfer out of two internships in favor of my new position at Vista Hill</a:t>
            </a:r>
          </a:p>
          <a:p>
            <a:pPr marL="329184" indent="-329184" defTabSz="877823">
              <a:lnSpc>
                <a:spcPct val="90000"/>
              </a:lnSpc>
              <a:spcBef>
                <a:spcPts val="600"/>
              </a:spcBef>
              <a:defRPr sz="2688">
                <a:solidFill>
                  <a:schemeClr val="accent4"/>
                </a:solidFill>
              </a:defRPr>
            </a:pPr>
            <a:r>
              <a:t>I was approached by numerous colleagues and friends who wanted to know how I found my position at Vista Hill, and how they could find paid internships</a:t>
            </a:r>
          </a:p>
          <a:p>
            <a:pPr marL="329184" indent="-329184" defTabSz="877823">
              <a:lnSpc>
                <a:spcPct val="90000"/>
              </a:lnSpc>
              <a:spcBef>
                <a:spcPts val="600"/>
              </a:spcBef>
              <a:defRPr sz="2688">
                <a:solidFill>
                  <a:schemeClr val="accent4"/>
                </a:solidFill>
              </a:defRPr>
            </a:pPr>
            <a:r>
              <a:t>I rattled off names of various employers and suggested they check out job listing websites… but I walked away wondering if there was more I could do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How Did We Get Started?</a:t>
            </a:r>
          </a:p>
        </p:txBody>
      </p:sp>
      <p:sp>
        <p:nvSpPr>
          <p:cNvPr id="123" name="Shape 12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29184" indent="-329184" defTabSz="877823">
              <a:spcBef>
                <a:spcPts val="600"/>
              </a:spcBef>
              <a:defRPr sz="2688">
                <a:solidFill>
                  <a:schemeClr val="accent4"/>
                </a:solidFill>
              </a:defRPr>
            </a:pPr>
            <a:r>
              <a:t>After doing some research, I found that there were no centralized places on the internet for finding paid MFT internships</a:t>
            </a:r>
          </a:p>
          <a:p>
            <a:pPr lvl="1" marL="713231" indent="-274320" defTabSz="877823">
              <a:spcBef>
                <a:spcPts val="500"/>
              </a:spcBef>
              <a:defRPr sz="2304">
                <a:solidFill>
                  <a:schemeClr val="accent3"/>
                </a:solidFill>
              </a:defRPr>
            </a:pPr>
            <a:r>
              <a:t>One website had attempted this (and more), but shut down years ago when they could not sustain themselves</a:t>
            </a:r>
          </a:p>
          <a:p>
            <a:pPr marL="329184" indent="-329184" defTabSz="877823">
              <a:spcBef>
                <a:spcPts val="600"/>
              </a:spcBef>
              <a:defRPr sz="2688">
                <a:solidFill>
                  <a:schemeClr val="accent4"/>
                </a:solidFill>
              </a:defRPr>
            </a:pPr>
            <a:r>
              <a:t>As a self-taught web developer, I began to wonder if there was a way for me to create a job listing website specifically for MFT registered interns</a:t>
            </a:r>
          </a:p>
          <a:p>
            <a:pPr marL="329184" indent="-329184" defTabSz="877823">
              <a:spcBef>
                <a:spcPts val="600"/>
              </a:spcBef>
              <a:defRPr sz="2688">
                <a:solidFill>
                  <a:schemeClr val="accent4"/>
                </a:solidFill>
              </a:defRPr>
            </a:pPr>
            <a:r>
              <a:t>Thus, Paid MFT Internships was born on         September 1, 2015!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What Is It?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>
                <a:solidFill>
                  <a:schemeClr val="accent4"/>
                </a:solidFill>
              </a:defRPr>
            </a:pPr>
            <a:r>
              <a:t>Paid MFT Internships (PaidMFTInternships.com) is a </a:t>
            </a:r>
            <a:r>
              <a:rPr b="1"/>
              <a:t>free</a:t>
            </a:r>
            <a:r>
              <a:t> job listing service for MFT registered interns and employers who hire MFT registered interns!</a:t>
            </a:r>
            <a:endParaRPr sz="29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>
                <a:solidFill>
                  <a:schemeClr val="accent4"/>
                </a:solidFill>
              </a:defRPr>
            </a:pPr>
            <a:r>
              <a:t>All job listings on Paid MFT Internships:</a:t>
            </a:r>
            <a:endParaRPr sz="29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200">
                <a:solidFill>
                  <a:schemeClr val="accent3"/>
                </a:solidFill>
              </a:defRPr>
            </a:pPr>
            <a:r>
              <a:t>Are PAID positions</a:t>
            </a:r>
            <a:endParaRPr sz="25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200">
                <a:solidFill>
                  <a:schemeClr val="accent3"/>
                </a:solidFill>
              </a:defRPr>
            </a:pPr>
            <a:r>
              <a:t>Offer HOURS toward licensure</a:t>
            </a:r>
            <a:endParaRPr sz="25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>
                <a:solidFill>
                  <a:schemeClr val="accent4"/>
                </a:solidFill>
              </a:defRPr>
            </a:pPr>
            <a:r>
              <a:t>We cover all of Southern California and large portions of Central and Northern California</a:t>
            </a:r>
            <a:endParaRPr sz="2900"/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defRPr sz="2500">
                <a:solidFill>
                  <a:schemeClr val="accent4"/>
                </a:solidFill>
              </a:defRPr>
            </a:pPr>
            <a:r>
              <a:t>Most job listings are for large companies, agencies, schools, hospitals, etc.; however, we also have job listings for private practices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Job Search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0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447797"/>
            <a:ext cx="6153150" cy="48075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Job Listing</a:t>
            </a:r>
          </a:p>
        </p:txBody>
      </p:sp>
      <p:sp>
        <p:nvSpPr>
          <p:cNvPr id="133" name="Shape 133"/>
          <p:cNvSpPr/>
          <p:nvPr>
            <p:ph type="body" sz="half" idx="1"/>
          </p:nvPr>
        </p:nvSpPr>
        <p:spPr>
          <a:xfrm>
            <a:off x="2133600" y="1600201"/>
            <a:ext cx="3429000" cy="43433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</p:txBody>
      </p:sp>
      <p:pic>
        <p:nvPicPr>
          <p:cNvPr id="13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1371600"/>
            <a:ext cx="7391400" cy="51198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Job Listing</a:t>
            </a:r>
          </a:p>
        </p:txBody>
      </p:sp>
      <p:sp>
        <p:nvSpPr>
          <p:cNvPr id="137" name="Shape 137"/>
          <p:cNvSpPr/>
          <p:nvPr>
            <p:ph type="body" sz="half" idx="1"/>
          </p:nvPr>
        </p:nvSpPr>
        <p:spPr>
          <a:xfrm>
            <a:off x="2133600" y="1600201"/>
            <a:ext cx="3429000" cy="434339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</p:txBody>
      </p:sp>
      <p:pic>
        <p:nvPicPr>
          <p:cNvPr id="138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522562"/>
            <a:ext cx="7267575" cy="50350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pPr/>
            <a:r>
              <a:t>Examples of Local Job Listings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defRPr sz="2800">
                <a:solidFill>
                  <a:schemeClr val="accent4"/>
                </a:solidFill>
              </a:defRPr>
            </a:pPr>
            <a:r>
              <a:t>Carlsbad job listings have been posted by:</a:t>
            </a:r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400">
                <a:solidFill>
                  <a:schemeClr val="accent3"/>
                </a:solidFill>
              </a:defRPr>
            </a:pPr>
            <a:r>
              <a:t>Montecatini</a:t>
            </a:r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400">
                <a:solidFill>
                  <a:schemeClr val="accent3"/>
                </a:solidFill>
              </a:defRPr>
            </a:pPr>
            <a:r>
              <a:t>San Diego Center for Children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400">
                <a:solidFill>
                  <a:schemeClr val="accent3"/>
                </a:solidFill>
              </a:defRPr>
            </a:pPr>
            <a:r>
              <a:t>West Coast Recovery Centers</a:t>
            </a:r>
          </a:p>
          <a:p>
            <a:pPr>
              <a:lnSpc>
                <a:spcPct val="90000"/>
              </a:lnSpc>
              <a:spcBef>
                <a:spcPts val="600"/>
              </a:spcBef>
              <a:defRPr sz="2800">
                <a:solidFill>
                  <a:schemeClr val="accent4"/>
                </a:solidFill>
              </a:defRPr>
            </a:pPr>
            <a:r>
              <a:t>Oceanside job listings have been posted by:</a:t>
            </a:r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400">
                <a:solidFill>
                  <a:schemeClr val="accent3"/>
                </a:solidFill>
              </a:defRPr>
            </a:pPr>
            <a:r>
              <a:t>Community Research Foundation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400">
                <a:solidFill>
                  <a:schemeClr val="accent3"/>
                </a:solidFill>
              </a:defRPr>
            </a:pPr>
            <a:r>
              <a:t>Mental Health Systems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400">
                <a:solidFill>
                  <a:schemeClr val="accent3"/>
                </a:solidFill>
              </a:defRPr>
            </a:pPr>
            <a:r>
              <a:t>North County Lifeline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400">
                <a:solidFill>
                  <a:schemeClr val="accent3"/>
                </a:solidFill>
              </a:defRPr>
            </a:pPr>
            <a:r>
              <a:t>Pacific Palms Recovery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500"/>
              </a:spcBef>
              <a:defRPr sz="2400">
                <a:solidFill>
                  <a:schemeClr val="accent3"/>
                </a:solidFill>
              </a:defRPr>
            </a:pPr>
            <a:r>
              <a:t>Rady Children’s Hospital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